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8" r:id="rId3"/>
    <p:sldId id="318" r:id="rId4"/>
    <p:sldId id="260" r:id="rId5"/>
    <p:sldId id="317" r:id="rId6"/>
    <p:sldId id="319" r:id="rId7"/>
    <p:sldId id="310" r:id="rId8"/>
    <p:sldId id="313" r:id="rId9"/>
    <p:sldId id="314" r:id="rId10"/>
    <p:sldId id="315" r:id="rId11"/>
    <p:sldId id="316" r:id="rId12"/>
    <p:sldId id="31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0E345F"/>
    <a:srgbClr val="F4F3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51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5B3C3-741A-40D8-B5FD-F161C0736B5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90C76-8184-4F57-9717-2D9A0F92B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6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Our presentation will highlight all things you need to know about the benefit plans from Muir Home Health for 2024.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15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020961"/>
          </a:xfrm>
        </p:spPr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6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020961"/>
          </a:xfrm>
        </p:spPr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45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Our presentation will highlight all things you need to know about the benefit plans from Muir Home Health for 2024.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44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020961"/>
          </a:xfrm>
        </p:spPr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90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Our presentation will highlight all things you need to know about the benefit plans from Muir Home Health for 2024.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0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aware that if you enroll any dependents in the MHH plans, you will need to upload dependent eligibility verification (DEV) documents to the </a:t>
            </a:r>
            <a:r>
              <a:rPr lang="en-US" err="1"/>
              <a:t>bSwift</a:t>
            </a:r>
            <a:r>
              <a:rPr lang="en-US"/>
              <a:t> enrollment site.  These documents will need to be uploaded within 30 days of enrollment.   </a:t>
            </a:r>
          </a:p>
          <a:p>
            <a:endParaRPr lang="en-US"/>
          </a:p>
          <a:p>
            <a:r>
              <a:rPr lang="en-US"/>
              <a:t>Acceptable DEV documentation includes:</a:t>
            </a:r>
            <a:endParaRPr lang="en-US">
              <a:ea typeface="Calibri"/>
              <a:cs typeface="Calibri"/>
            </a:endParaRPr>
          </a:p>
          <a:p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For a Spouse, copy of the marriage certificate or Federal/State Tax Return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For a Domestic Partner, copy of the state issued registration, certificate, or license (notarized affidavits are not accepted)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For a child, a copy of the birth certificate, hospital birth record, adoption certificate, document of legal custody/guardianship, or Federal/State Tax Return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r>
              <a:rPr lang="en-US"/>
              <a:t>Dependents will not be added to active coverage until DEV documentation is received and approved.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748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020961"/>
          </a:xfrm>
        </p:spPr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94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Our presentation will highlight all things you need to know about the benefit plans from Muir Home Health for 2024.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81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020961"/>
          </a:xfrm>
        </p:spPr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67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020961"/>
          </a:xfrm>
        </p:spPr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84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020961"/>
          </a:xfrm>
        </p:spPr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0C76-8184-4F57-9717-2D9A0F92BA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28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3ACD0-18B1-0907-A5D4-172825CE9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EB3824-5EF4-B5A0-2D85-2621CE922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99D99-81CC-D845-27A3-D9D5E41BD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E2A24-98E9-FCED-3595-15CD338D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2B63E-7A19-586C-49DA-B360F417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02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F1E27-34E5-1A3E-F744-CFE4D7B0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316CF5-C0F6-EA66-8697-06640CB28E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EC407-3CAE-EA88-7EE0-24E9A7669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3705D-1D8D-6E30-6B10-5FB7E0855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38628-27DD-759D-2FEB-D49368D68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62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C0EB3A-A21E-B556-1F49-535F34FBF1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87824-E67D-8F4D-851E-4E932D41A4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E5F90-CF67-1240-8ABD-3DA1F1B94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EA450-A616-1975-4D49-6D7AE0304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1B58A-1948-302E-7697-DCA09393B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6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25788-3B99-3BC1-F6E2-709BE4AC8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10317-5529-843B-B88E-78754C191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A06A3-3930-6641-DDCD-4876F0DE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B6CD8-480E-80A0-3583-CBCE388DC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20E2E-2D62-B76C-07DD-1942100C7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6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E3E8C-24E9-5D9A-8A9C-C920416E9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0681AD-8EB3-DAF9-AC3B-C958D2C26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81CE9-CEF5-E77E-9117-7C2D1C54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C5E29-EA93-88EA-6EFB-A90EC6735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CF696E-E8AE-6460-8669-851218EDA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1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2577D-2A52-76DA-7DDF-4E7E14CCB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58F53-D353-26F0-741C-B82A27B914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2660BF-C600-C26F-F6BB-4C63B51BD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E844F-0A3E-6DFA-5199-352586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FD363-25D9-41F0-630F-878DD9F4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8D0004-C3C5-D287-76B3-989889768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0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46E11-0ADC-440F-30D0-EC4D18881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2703B-393C-F938-FB39-8E8E17937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258778-C566-0AA6-9E10-56AAABA55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2A5B64-4F44-564A-CC61-4666BE2AEB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B20FA1-1594-6749-B2B6-73D71A96EF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A0AC2C-80DF-6E6D-8102-E7B2A46A2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0B35DF-61CA-1D51-C668-38EF108F9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BB3F59-8AA0-E04D-1CAB-44351C862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3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2C2AC-CAE7-ACA2-2850-9168B7053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E630BC-2BE8-36B3-BF01-C5E958795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6F059E-D320-653C-3BD6-7D464E59E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2A9794-FCEB-643B-9925-4FA1D73E3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39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4488E-E83C-F67F-9267-A1D12A831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2499B-5FD1-F514-C360-444B965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73367-75F3-4F89-7DB6-800E088ED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2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D3AE7-DAB1-595A-02AC-355384DA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BC81D-F16C-9626-83DF-11DD47C3B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1BAB2-9E4A-F40A-B931-939C5F256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DAA9EE-7CA0-4735-9723-FF622960D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7B6865-20D7-A781-EA26-F51209417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E3A0C3-18AE-0226-29AB-178D8FB77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7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CF19D-8C6B-EA8D-E665-1F4214E0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E057E5-0A0D-744F-108C-540AA6EC78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58692C-E9CB-4396-D9FA-768C02A20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EBD61-A997-A5A6-2060-675DEBCD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D39069-CEB4-8E10-A2E6-29A2C40D7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59248-412C-F8F6-75DA-AA8FA731F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9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D85755-6D49-4939-7A90-AD579F291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41E42-0141-5BCB-8146-C616584F1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4CDD3-F010-F8C0-1BB6-090C0BBC85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AC7EF-7868-48C8-BB30-B767190CE548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C7F3E-C136-D138-1C8B-1590B49A0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F57DB-FD4A-8FA7-2466-4D9B04F40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4507C-BCFD-4BCD-A5DC-CED663E38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1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lue and purple glitter&#10;&#10;Description automatically generated with medium confidence">
            <a:extLst>
              <a:ext uri="{FF2B5EF4-FFF2-40B4-BE49-F238E27FC236}">
                <a16:creationId xmlns:a16="http://schemas.microsoft.com/office/drawing/2014/main" id="{CE2CAA1F-99ED-0E38-A271-6405C9404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>
          <a:xfrm>
            <a:off x="-1115" y="-847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5C8758E-F53E-8649-D69C-89F177CE2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0079" y="1122363"/>
            <a:ext cx="10655928" cy="1377556"/>
          </a:xfrm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Benefits Open Enrollment Week</a:t>
            </a:r>
            <a:endParaRPr lang="en-U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375EBEA-063C-5CE5-AB22-CD651B063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3248" y="2569509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December 11</a:t>
            </a:r>
            <a:r>
              <a:rPr lang="en-US" sz="32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th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 – 15</a:t>
            </a:r>
            <a:r>
              <a:rPr lang="en-US" sz="32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th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  <a:p>
            <a:endParaRPr lang="en-US" sz="3200" baseline="30000" dirty="0">
              <a:latin typeface="Tahoma"/>
              <a:ea typeface="Tahoma"/>
              <a:cs typeface="Tahoma"/>
            </a:endParaRPr>
          </a:p>
        </p:txBody>
      </p:sp>
      <p:pic>
        <p:nvPicPr>
          <p:cNvPr id="7" name="Picture 6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71AF0A86-B78D-0B8F-1019-17776961E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54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blue and black background&#10;&#10;Description automatically generated">
            <a:extLst>
              <a:ext uri="{FF2B5EF4-FFF2-40B4-BE49-F238E27FC236}">
                <a16:creationId xmlns:a16="http://schemas.microsoft.com/office/drawing/2014/main" id="{FA81D154-2ADE-E483-1000-1CC3D4A13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2" b="83748"/>
          <a:stretch/>
        </p:blipFill>
        <p:spPr>
          <a:xfrm>
            <a:off x="0" y="0"/>
            <a:ext cx="12198923" cy="11145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963D52-4A29-A5B5-AADE-38486674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030"/>
            <a:ext cx="10515600" cy="77136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Vision ID Card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B74DA-FA49-7D02-A4DE-5BAB28339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5262" y="1724119"/>
            <a:ext cx="5755244" cy="4768041"/>
          </a:xfrm>
        </p:spPr>
        <p:txBody>
          <a:bodyPr>
            <a:normAutofit/>
          </a:bodyPr>
          <a:lstStyle/>
          <a:p>
            <a:endParaRPr lang="en-US" sz="2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 ID cards are not mailed</a:t>
            </a:r>
          </a:p>
          <a:p>
            <a:endParaRPr lang="en-US" sz="2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may print a Vision ID card                   </a:t>
            </a:r>
            <a:r>
              <a:rPr lang="en-US" sz="22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(see instructions on the left)</a:t>
            </a:r>
          </a:p>
          <a:p>
            <a:endParaRPr lang="en-US" sz="2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 Customer Service:  1-800-638-3120</a:t>
            </a:r>
          </a:p>
          <a:p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E04DFB4-85A4-2B31-8CC3-27AD219D2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053D71-CC02-0B80-5957-0B61D3488B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183" y="1599252"/>
            <a:ext cx="5451708" cy="489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54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blue and black background&#10;&#10;Description automatically generated">
            <a:extLst>
              <a:ext uri="{FF2B5EF4-FFF2-40B4-BE49-F238E27FC236}">
                <a16:creationId xmlns:a16="http://schemas.microsoft.com/office/drawing/2014/main" id="{FA81D154-2ADE-E483-1000-1CC3D4A13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2" b="83748"/>
          <a:stretch/>
        </p:blipFill>
        <p:spPr>
          <a:xfrm>
            <a:off x="0" y="0"/>
            <a:ext cx="12198923" cy="11145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963D52-4A29-A5B5-AADE-38486674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030"/>
            <a:ext cx="10515600" cy="77136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UHC Mobile App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B74DA-FA49-7D02-A4DE-5BAB28339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6934" y="1433234"/>
            <a:ext cx="6349251" cy="47680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UHC Mobile App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UnitedHealthcare® App puts your plan at your fingertips.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 secure on-the-go access to personalized health plan information.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you’re out and about, you can do everything from managing your plan to getting convenient care. Just download the app to: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Find nearby care options in your network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Estimate costs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Video chat with a doctor 24/7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 and share your health plan ID card</a:t>
            </a:r>
          </a:p>
          <a:p>
            <a:pPr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E34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 your claim details and view progress toward your deductible</a:t>
            </a:r>
          </a:p>
          <a:p>
            <a:pPr marL="0" indent="0" algn="ctr">
              <a:buNone/>
            </a:pPr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E04DFB4-85A4-2B31-8CC3-27AD219D2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5258EF96-4C2B-0D89-EC6E-91864F2E2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360410"/>
            <a:ext cx="4137179" cy="413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4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lue and purple glitter&#10;&#10;Description automatically generated with medium confidence">
            <a:extLst>
              <a:ext uri="{FF2B5EF4-FFF2-40B4-BE49-F238E27FC236}">
                <a16:creationId xmlns:a16="http://schemas.microsoft.com/office/drawing/2014/main" id="{CE2CAA1F-99ED-0E38-A271-6405C9404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>
          <a:xfrm>
            <a:off x="-1115" y="-847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5C8758E-F53E-8649-D69C-89F177CE2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56427"/>
            <a:ext cx="9144000" cy="1377556"/>
          </a:xfrm>
        </p:spPr>
        <p:txBody>
          <a:bodyPr>
            <a:normAutofit/>
          </a:bodyPr>
          <a:lstStyle/>
          <a:p>
            <a:endParaRPr lang="en-US" sz="7200" dirty="0"/>
          </a:p>
        </p:txBody>
      </p:sp>
      <p:pic>
        <p:nvPicPr>
          <p:cNvPr id="7" name="Picture 6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71AF0A86-B78D-0B8F-1019-17776961E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3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blue and black background&#10;&#10;Description automatically generated">
            <a:extLst>
              <a:ext uri="{FF2B5EF4-FFF2-40B4-BE49-F238E27FC236}">
                <a16:creationId xmlns:a16="http://schemas.microsoft.com/office/drawing/2014/main" id="{FA81D154-2ADE-E483-1000-1CC3D4A13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2" b="83748"/>
          <a:stretch/>
        </p:blipFill>
        <p:spPr>
          <a:xfrm>
            <a:off x="0" y="0"/>
            <a:ext cx="12198923" cy="11145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963D52-4A29-A5B5-AADE-38486674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02" y="133349"/>
            <a:ext cx="10515600" cy="77946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Agenda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41288A8-A12F-5C2D-0F2D-8A27CF85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74" y="1874968"/>
            <a:ext cx="10603328" cy="44234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Benefits Enrollment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Dependent Eligibility Verification (DEV) documentation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HMO enrollees – Finding/Designating a PCP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Benefits Enrollment</a:t>
            </a:r>
          </a:p>
          <a:p>
            <a:pPr lvl="1"/>
            <a:endParaRPr lang="en-US" sz="2800" dirty="0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UnitedHealthcare Resources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Pre-Enrollment Support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Accessing ID Cards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UHC App</a:t>
            </a:r>
          </a:p>
          <a:p>
            <a:endParaRPr lang="en-US" sz="3200" dirty="0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E04DFB4-85A4-2B31-8CC3-27AD219D2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99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lue and purple glitter&#10;&#10;Description automatically generated with medium confidence">
            <a:extLst>
              <a:ext uri="{FF2B5EF4-FFF2-40B4-BE49-F238E27FC236}">
                <a16:creationId xmlns:a16="http://schemas.microsoft.com/office/drawing/2014/main" id="{CE2CAA1F-99ED-0E38-A271-6405C9404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>
          <a:xfrm>
            <a:off x="-1115" y="-847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5C8758E-F53E-8649-D69C-89F177CE2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0079" y="1122363"/>
            <a:ext cx="10655928" cy="1377556"/>
          </a:xfrm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Benefits Enrollment</a:t>
            </a:r>
            <a:endParaRPr lang="en-U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375EBEA-063C-5CE5-AB22-CD651B063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3248" y="2569509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https://pennantbenefits.bswift.com</a:t>
            </a:r>
            <a:endParaRPr lang="en-US" sz="3200" baseline="30000" dirty="0">
              <a:latin typeface="Tahoma"/>
              <a:ea typeface="Tahoma"/>
              <a:cs typeface="Tahoma"/>
            </a:endParaRPr>
          </a:p>
        </p:txBody>
      </p:sp>
      <p:pic>
        <p:nvPicPr>
          <p:cNvPr id="7" name="Picture 6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71AF0A86-B78D-0B8F-1019-17776961E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5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rry image of a blue and black background&#10;&#10;Description automatically generated">
            <a:extLst>
              <a:ext uri="{FF2B5EF4-FFF2-40B4-BE49-F238E27FC236}">
                <a16:creationId xmlns:a16="http://schemas.microsoft.com/office/drawing/2014/main" id="{BB23DBB7-516B-77F1-56A9-EE063A674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963D52-4A29-A5B5-AADE-38486674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741" y="133349"/>
            <a:ext cx="11498825" cy="779463"/>
          </a:xfrm>
        </p:spPr>
        <p:txBody>
          <a:bodyPr>
            <a:no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Dependent Eligibility Verification</a:t>
            </a:r>
            <a:endParaRPr 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41288A8-A12F-5C2D-0F2D-8A27CF85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323" y="1367406"/>
            <a:ext cx="10956605" cy="454298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Upload DEV documentation for any newly added dependents</a:t>
            </a: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Documents must be uploaded to </a:t>
            </a: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bSwift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within 30 days of enrollment </a:t>
            </a: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Acceptable DEV documentation includes: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FCCE62C-FA7A-6E73-4559-F8244B8992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193532"/>
              </p:ext>
            </p:extLst>
          </p:nvPr>
        </p:nvGraphicFramePr>
        <p:xfrm>
          <a:off x="545322" y="2932309"/>
          <a:ext cx="10956605" cy="201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7911">
                  <a:extLst>
                    <a:ext uri="{9D8B030D-6E8A-4147-A177-3AD203B41FA5}">
                      <a16:colId xmlns:a16="http://schemas.microsoft.com/office/drawing/2014/main" val="1063258157"/>
                    </a:ext>
                  </a:extLst>
                </a:gridCol>
                <a:gridCol w="8718694">
                  <a:extLst>
                    <a:ext uri="{9D8B030D-6E8A-4147-A177-3AD203B41FA5}">
                      <a16:colId xmlns:a16="http://schemas.microsoft.com/office/drawing/2014/main" val="29931220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800"/>
                        <a:t>Dependent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Documentation Required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84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002060"/>
                          </a:solidFill>
                          <a:latin typeface="Tahoma"/>
                          <a:ea typeface="Tahoma"/>
                          <a:cs typeface="Tahoma"/>
                        </a:rPr>
                        <a:t>Spouse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002060"/>
                          </a:solidFill>
                          <a:latin typeface="Tahoma"/>
                          <a:ea typeface="Tahoma"/>
                          <a:cs typeface="Tahoma"/>
                        </a:rPr>
                        <a:t>Marriage certificate or Federal/State Tax Return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702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002060"/>
                          </a:solidFill>
                          <a:latin typeface="Tahoma"/>
                          <a:ea typeface="Tahoma"/>
                          <a:cs typeface="Tahoma"/>
                        </a:rPr>
                        <a:t>Domestic Partner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002060"/>
                          </a:solidFill>
                          <a:latin typeface="Tahoma"/>
                          <a:ea typeface="Tahoma"/>
                          <a:cs typeface="Tahoma"/>
                        </a:rPr>
                        <a:t>State issued registration, certificate, or license (notarized affidavits are not accepted)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27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rgbClr val="002060"/>
                          </a:solidFill>
                          <a:latin typeface="Tahoma"/>
                          <a:ea typeface="Tahoma"/>
                          <a:cs typeface="Tahoma"/>
                        </a:rPr>
                        <a:t>Child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2060"/>
                          </a:solidFill>
                          <a:latin typeface="Tahoma"/>
                          <a:ea typeface="Tahoma"/>
                          <a:cs typeface="Tahoma"/>
                        </a:rPr>
                        <a:t>Birth certificate, hospital birth record, adoption certificate, document of legal custody/guardianship, or Federal/State Tax Return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33844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B774290-DFFC-A42E-6927-1A05C0BB6191}"/>
              </a:ext>
            </a:extLst>
          </p:cNvPr>
          <p:cNvSpPr txBox="1"/>
          <p:nvPr/>
        </p:nvSpPr>
        <p:spPr>
          <a:xfrm>
            <a:off x="545322" y="5193501"/>
            <a:ext cx="10771029" cy="338554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NOTE:  Dependents will not be added to coverage until DEV documentation is received/approved.  </a:t>
            </a:r>
            <a:endParaRPr lang="en-US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580C64BF-43E5-26DD-21E4-B42398426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62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blue and black background&#10;&#10;Description automatically generated">
            <a:extLst>
              <a:ext uri="{FF2B5EF4-FFF2-40B4-BE49-F238E27FC236}">
                <a16:creationId xmlns:a16="http://schemas.microsoft.com/office/drawing/2014/main" id="{FA81D154-2ADE-E483-1000-1CC3D4A13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2" b="83748"/>
          <a:stretch/>
        </p:blipFill>
        <p:spPr>
          <a:xfrm>
            <a:off x="0" y="0"/>
            <a:ext cx="12198923" cy="11145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963D52-4A29-A5B5-AADE-38486674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3" y="171030"/>
            <a:ext cx="11523534" cy="77136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Selecting a Primary Care Physician (PCP)</a:t>
            </a:r>
            <a:b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</a:b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(For HMO Plan)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B74DA-FA49-7D02-A4DE-5BAB28339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5522"/>
            <a:ext cx="10515600" cy="4891383"/>
          </a:xfrm>
        </p:spPr>
        <p:txBody>
          <a:bodyPr>
            <a:norm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Steps to Select a Primary Care Physician (PCP)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67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to myuhc.com 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Find a Provider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under the Find a Doctor tile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Medical Directory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67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Employer and Individual Plans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UHC </a:t>
            </a:r>
            <a:r>
              <a:rPr lang="en-US" sz="2000" b="1" dirty="0">
                <a:solidFill>
                  <a:srgbClr val="0026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Member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Scroll down and Select the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SignatureValue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Plans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7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which you live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7"/>
              <a:tabLst/>
              <a:defRPr/>
            </a:pPr>
            <a:r>
              <a:rPr lang="en-US" sz="2000" dirty="0">
                <a:solidFill>
                  <a:srgbClr val="0026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your </a:t>
            </a:r>
            <a:r>
              <a:rPr lang="en-US" sz="2000" b="1" dirty="0">
                <a:solidFill>
                  <a:srgbClr val="0026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Plan Network </a:t>
            </a:r>
            <a:r>
              <a:rPr lang="en-US" sz="2000" b="1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(select Signature Value HMO)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7"/>
              <a:tabLst/>
              <a:defRPr/>
            </a:pP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</a:t>
            </a:r>
            <a:r>
              <a:rPr lang="en-US" sz="2000" dirty="0">
                <a:solidFill>
                  <a:srgbClr val="0026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 your </a:t>
            </a:r>
            <a:r>
              <a:rPr lang="en-US" sz="2000" b="1" dirty="0">
                <a:solidFill>
                  <a:srgbClr val="0026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Home Address or Zip Code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7"/>
              <a:tabLst/>
              <a:defRPr/>
            </a:pPr>
            <a:r>
              <a:rPr lang="en-US" sz="2000" dirty="0">
                <a:solidFill>
                  <a:srgbClr val="0026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your </a:t>
            </a:r>
            <a:r>
              <a:rPr lang="en-US" sz="2000" b="1" dirty="0">
                <a:solidFill>
                  <a:srgbClr val="00267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PCP by Category</a:t>
            </a:r>
          </a:p>
          <a:p>
            <a:pPr marL="342900" marR="0" lvl="0" indent="-34290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7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PCP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677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number will be located under the Provider ID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E04DFB4-85A4-2B31-8CC3-27AD219D2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12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lue and purple glitter&#10;&#10;Description automatically generated with medium confidence">
            <a:extLst>
              <a:ext uri="{FF2B5EF4-FFF2-40B4-BE49-F238E27FC236}">
                <a16:creationId xmlns:a16="http://schemas.microsoft.com/office/drawing/2014/main" id="{CE2CAA1F-99ED-0E38-A271-6405C9404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>
          <a:xfrm>
            <a:off x="-1115" y="-847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5C8758E-F53E-8649-D69C-89F177CE2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1533" y="1882938"/>
            <a:ext cx="10655928" cy="1377556"/>
          </a:xfrm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UnitedHealthcare Resources</a:t>
            </a:r>
            <a:endParaRPr lang="en-U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71AF0A86-B78D-0B8F-1019-17776961E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01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blue and black background&#10;&#10;Description automatically generated">
            <a:extLst>
              <a:ext uri="{FF2B5EF4-FFF2-40B4-BE49-F238E27FC236}">
                <a16:creationId xmlns:a16="http://schemas.microsoft.com/office/drawing/2014/main" id="{FA81D154-2ADE-E483-1000-1CC3D4A13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2" b="83748"/>
          <a:stretch/>
        </p:blipFill>
        <p:spPr>
          <a:xfrm>
            <a:off x="0" y="0"/>
            <a:ext cx="12198923" cy="11145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963D52-4A29-A5B5-AADE-38486674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030"/>
            <a:ext cx="10515600" cy="77136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UHC – Pre-Enrollment Support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B74DA-FA49-7D02-A4DE-5BAB28339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8922"/>
            <a:ext cx="10515600" cy="49828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Pre-Enrollment Support Available</a:t>
            </a:r>
          </a:p>
          <a:p>
            <a:r>
              <a:rPr lang="en-US" sz="2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Medical (PPO Plans) ~ </a:t>
            </a:r>
            <a:r>
              <a:rPr lang="en-US" sz="26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Call 1-866-633-2446</a:t>
            </a:r>
          </a:p>
          <a:p>
            <a:r>
              <a:rPr lang="en-US" sz="2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Medical (HMO Plan) ~ </a:t>
            </a:r>
            <a:r>
              <a:rPr lang="en-US" sz="26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Call 1-800-624-8822</a:t>
            </a:r>
          </a:p>
          <a:p>
            <a:pPr marL="0" indent="0">
              <a:buNone/>
            </a:pPr>
            <a:endParaRPr lang="en-US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UHC Advocates can provide pre-enrollment support for medical &amp; prescription benefits</a:t>
            </a:r>
          </a:p>
          <a:p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Phone Prompts: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Advise you are a </a:t>
            </a:r>
            <a:r>
              <a:rPr lang="en-US" sz="22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“member”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Advise you </a:t>
            </a:r>
            <a:r>
              <a:rPr lang="en-US" sz="22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“do not have your UHC member number”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Advise you are calling for </a:t>
            </a:r>
            <a:r>
              <a:rPr lang="en-US" sz="22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“medical benefits” </a:t>
            </a:r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 </a:t>
            </a:r>
            <a:r>
              <a:rPr lang="en-US" sz="22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“prescription benefits”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Once connected, advise my employer is </a:t>
            </a:r>
            <a:r>
              <a:rPr lang="en-US" sz="22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Muir Home Health #934060, </a:t>
            </a:r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sz="22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</a:t>
            </a:r>
            <a:r>
              <a:rPr lang="en-US" sz="2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transitioning to UHC as of 01/01/2024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E04DFB4-85A4-2B31-8CC3-27AD219D2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6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blue and black background&#10;&#10;Description automatically generated">
            <a:extLst>
              <a:ext uri="{FF2B5EF4-FFF2-40B4-BE49-F238E27FC236}">
                <a16:creationId xmlns:a16="http://schemas.microsoft.com/office/drawing/2014/main" id="{FA81D154-2ADE-E483-1000-1CC3D4A13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2" b="83748"/>
          <a:stretch/>
        </p:blipFill>
        <p:spPr>
          <a:xfrm>
            <a:off x="0" y="0"/>
            <a:ext cx="12198923" cy="11145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963D52-4A29-A5B5-AADE-38486674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030"/>
            <a:ext cx="10515600" cy="77136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Medical/Prescription ID Cards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B74DA-FA49-7D02-A4DE-5BAB28339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5522"/>
            <a:ext cx="10515600" cy="489138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Medical/Prescription ID cards will not be in hand by 01/01/2024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 cards are generated 3-5 business days after enrollment information is received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Allow additional 7-10 business days for mail delivery</a:t>
            </a:r>
          </a:p>
          <a:p>
            <a:pPr lvl="1"/>
            <a:endParaRPr lang="en-U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Medical/Prescription ID cards will be accessible via the UnitedHealthcare app</a:t>
            </a:r>
          </a:p>
          <a:p>
            <a:pPr lvl="1"/>
            <a:r>
              <a:rPr lang="en-US" sz="20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 separate flyer titled Myuhc.com Registration Steps</a:t>
            </a:r>
          </a:p>
          <a:p>
            <a:pPr lvl="1"/>
            <a:r>
              <a:rPr lang="en-US" sz="20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ID Cards </a:t>
            </a:r>
          </a:p>
          <a:p>
            <a:pPr lvl="1"/>
            <a:r>
              <a:rPr lang="en-US" sz="20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Claim details</a:t>
            </a:r>
          </a:p>
          <a:p>
            <a:endParaRPr lang="en-U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PPO Plans ~ all members will be listed on the Medical/Prescription ID card</a:t>
            </a:r>
          </a:p>
          <a:p>
            <a:pPr lvl="1"/>
            <a:r>
              <a:rPr lang="en-US" sz="20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pair of ID cards will be issued per family</a:t>
            </a:r>
          </a:p>
          <a:p>
            <a:pPr lvl="1"/>
            <a:r>
              <a:rPr lang="en-US" sz="2000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Additional cards may be requested by contacting UHC, via the website, or via the UnitedHealthcare app</a:t>
            </a:r>
          </a:p>
          <a:p>
            <a:endParaRPr lang="en-U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HMO Plan ~ each covered member will receive his/her own ID card</a:t>
            </a:r>
          </a:p>
          <a:p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E04DFB4-85A4-2B31-8CC3-27AD219D2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82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rry image of a blue and black background&#10;&#10;Description automatically generated">
            <a:extLst>
              <a:ext uri="{FF2B5EF4-FFF2-40B4-BE49-F238E27FC236}">
                <a16:creationId xmlns:a16="http://schemas.microsoft.com/office/drawing/2014/main" id="{FA81D154-2ADE-E483-1000-1CC3D4A13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2" b="83748"/>
          <a:stretch/>
        </p:blipFill>
        <p:spPr>
          <a:xfrm>
            <a:off x="0" y="0"/>
            <a:ext cx="12198923" cy="11145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0963D52-4A29-A5B5-AADE-38486674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030"/>
            <a:ext cx="10515600" cy="77136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Dental ID Card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B74DA-FA49-7D02-A4DE-5BAB28339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8922"/>
            <a:ext cx="10515600" cy="4768041"/>
          </a:xfrm>
        </p:spPr>
        <p:txBody>
          <a:bodyPr>
            <a:normAutofit lnSpcReduction="10000"/>
          </a:bodyPr>
          <a:lstStyle/>
          <a:p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Dental ID cards are not mailed</a:t>
            </a:r>
          </a:p>
          <a:p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may access your dental ID card in 2 ways:</a:t>
            </a:r>
          </a:p>
          <a:p>
            <a:pPr lvl="1"/>
            <a:r>
              <a:rPr lang="en-US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Via the myuhc.com </a:t>
            </a:r>
          </a:p>
          <a:p>
            <a:pPr lvl="1"/>
            <a:r>
              <a:rPr lang="en-US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Via the </a:t>
            </a:r>
            <a:r>
              <a:rPr lang="en-US" dirty="0" err="1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UnitedHealthCare</a:t>
            </a:r>
            <a:r>
              <a:rPr lang="en-US" dirty="0">
                <a:solidFill>
                  <a:srgbClr val="CC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app</a:t>
            </a:r>
          </a:p>
          <a:p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do not need a dental ID card to get dental care.  Your dental office only needs your member number or other identifying personal information to verify you are a UHC member.</a:t>
            </a:r>
          </a:p>
          <a:p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Dental Customer Service:  1-877-816-3597</a:t>
            </a:r>
          </a:p>
          <a:p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E04DFB4-85A4-2B31-8CC3-27AD219D2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789" y="5910391"/>
            <a:ext cx="1534028" cy="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08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870</Words>
  <Application>Microsoft Office PowerPoint</Application>
  <PresentationFormat>Widescreen</PresentationFormat>
  <Paragraphs>130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Tahoma</vt:lpstr>
      <vt:lpstr>Office Theme</vt:lpstr>
      <vt:lpstr>Benefits Open Enrollment Week</vt:lpstr>
      <vt:lpstr>Agenda</vt:lpstr>
      <vt:lpstr>Benefits Enrollment</vt:lpstr>
      <vt:lpstr>Dependent Eligibility Verification</vt:lpstr>
      <vt:lpstr>Selecting a Primary Care Physician (PCP) (For HMO Plan)</vt:lpstr>
      <vt:lpstr>UnitedHealthcare Resources</vt:lpstr>
      <vt:lpstr>UHC – Pre-Enrollment Support</vt:lpstr>
      <vt:lpstr>Medical/Prescription ID Cards</vt:lpstr>
      <vt:lpstr>Dental ID Card</vt:lpstr>
      <vt:lpstr>Vision ID Card</vt:lpstr>
      <vt:lpstr>UHC Mobile App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Thompson, Cynthia</dc:creator>
  <cp:lastModifiedBy>Thompson, Cynthia</cp:lastModifiedBy>
  <cp:revision>33</cp:revision>
  <dcterms:created xsi:type="dcterms:W3CDTF">2023-09-06T21:50:43Z</dcterms:created>
  <dcterms:modified xsi:type="dcterms:W3CDTF">2023-11-30T22:35:01Z</dcterms:modified>
</cp:coreProperties>
</file>